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Nuni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Nunito-regular.fntdata"/><Relationship Id="rId21" Type="http://schemas.openxmlformats.org/officeDocument/2006/relationships/slide" Target="slides/slide16.xml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d1c009a18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d1c009a18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d1c009a18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d1c009a18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dd1c009a18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dd1c009a18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d1c009a18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dd1c009a18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dd1c009a18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dd1c009a18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d1c009a18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dd1c009a18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d1c009a18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d1c009a18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d1c009a18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d1c009a18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d1c009a18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d1c009a18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d1c009a18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dd1c009a18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d1c009a18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d1c009a18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d1c009a18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dd1c009a18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d1c009a18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d1c009a18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26" name="Google Shape;12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5" name="Google Shape;145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47" name="Google Shape;147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48" name="Google Shape;148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9" name="Google Shape;149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0" name="Google Shape;15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Google Shape;155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6" name="Google Shape;156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0" name="Google Shape;1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3" name="Google Shape;173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" name="Google Shape;178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9" name="Google Shape;179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" name="Google Shape;181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2" name="Google Shape;1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3" name="Google Shape;183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Relationship Id="rId4" Type="http://schemas.openxmlformats.org/officeDocument/2006/relationships/image" Target="../media/image9.jpg"/><Relationship Id="rId5" Type="http://schemas.openxmlformats.org/officeDocument/2006/relationships/image" Target="../media/image7.jpg"/><Relationship Id="rId6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7813" y="728975"/>
            <a:ext cx="1908385" cy="1518033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7"/>
          <p:cNvSpPr txBox="1"/>
          <p:nvPr/>
        </p:nvSpPr>
        <p:spPr>
          <a:xfrm>
            <a:off x="400670" y="2247000"/>
            <a:ext cx="8342700" cy="6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2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BOBtheBot</a:t>
            </a:r>
            <a:r>
              <a:rPr lang="en-GB" sz="302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: A Mental Health Companion</a:t>
            </a:r>
            <a:endParaRPr/>
          </a:p>
        </p:txBody>
      </p:sp>
      <p:sp>
        <p:nvSpPr>
          <p:cNvPr id="190" name="Google Shape;190;p17"/>
          <p:cNvSpPr txBox="1"/>
          <p:nvPr/>
        </p:nvSpPr>
        <p:spPr>
          <a:xfrm>
            <a:off x="939350" y="3550100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Nunito"/>
                <a:ea typeface="Nunito"/>
                <a:cs typeface="Nunito"/>
                <a:sym typeface="Nunito"/>
              </a:rPr>
              <a:t>Guide,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Nunito"/>
                <a:ea typeface="Nunito"/>
                <a:cs typeface="Nunito"/>
                <a:sym typeface="Nunito"/>
              </a:rPr>
              <a:t>	Lakshmi S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Nunito"/>
                <a:ea typeface="Nunito"/>
                <a:cs typeface="Nunito"/>
                <a:sym typeface="Nunito"/>
              </a:rPr>
              <a:t>	Assistant Professor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Nunito"/>
                <a:ea typeface="Nunito"/>
                <a:cs typeface="Nunito"/>
                <a:sym typeface="Nunito"/>
              </a:rPr>
              <a:t>	CSE Department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5373100" y="3550100"/>
            <a:ext cx="3000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Nunito"/>
                <a:ea typeface="Nunito"/>
                <a:cs typeface="Nunito"/>
                <a:sym typeface="Nunito"/>
              </a:rPr>
              <a:t>Group Members,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Nunito"/>
                <a:ea typeface="Nunito"/>
                <a:cs typeface="Nunito"/>
                <a:sym typeface="Nunito"/>
              </a:rPr>
              <a:t>			Ashwin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Nunito"/>
                <a:ea typeface="Nunito"/>
                <a:cs typeface="Nunito"/>
                <a:sym typeface="Nunito"/>
              </a:rPr>
              <a:t>			Megha P S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Nunito"/>
                <a:ea typeface="Nunito"/>
                <a:cs typeface="Nunito"/>
                <a:sym typeface="Nunito"/>
              </a:rPr>
              <a:t>			Vidya Prasannan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Nunito"/>
                <a:ea typeface="Nunito"/>
                <a:cs typeface="Nunito"/>
                <a:sym typeface="Nunito"/>
              </a:rPr>
              <a:t>			Vishnu B Dev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Training and Testing</a:t>
            </a:r>
            <a:endParaRPr/>
          </a:p>
        </p:txBody>
      </p:sp>
      <p:sp>
        <p:nvSpPr>
          <p:cNvPr id="247" name="Google Shape;247;p26"/>
          <p:cNvSpPr txBox="1"/>
          <p:nvPr>
            <p:ph idx="1" type="body"/>
          </p:nvPr>
        </p:nvSpPr>
        <p:spPr>
          <a:xfrm>
            <a:off x="819150" y="1762125"/>
            <a:ext cx="7505700" cy="29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b="1" lang="en-GB" sz="1500">
                <a:latin typeface="Nunito"/>
                <a:ea typeface="Nunito"/>
                <a:cs typeface="Nunito"/>
                <a:sym typeface="Nunito"/>
              </a:rPr>
              <a:t>Emotion Detection Model</a:t>
            </a:r>
            <a:endParaRPr b="1" sz="15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just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LSVM (Lagrangian Support Vector Machine) model is used for training.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just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It works by mapping data to a high-dimensional feature space so that data points can be categorized, even when the data are not otherwise linearly separable.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just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A separator between the categories is found, then the data are transformed in such a way that the separator could be drawn as a hyperplane.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just">
              <a:spcBef>
                <a:spcPts val="1000"/>
              </a:spcBef>
              <a:spcAft>
                <a:spcPts val="100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Following this, characteristics of new data can be used to predict the group to which a new record should belong.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/>
          <p:nvPr>
            <p:ph idx="1" type="body"/>
          </p:nvPr>
        </p:nvSpPr>
        <p:spPr>
          <a:xfrm>
            <a:off x="717850" y="2145225"/>
            <a:ext cx="7875300" cy="5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1202">
                <a:latin typeface="Nunito"/>
                <a:ea typeface="Nunito"/>
                <a:cs typeface="Nunito"/>
                <a:sym typeface="Nunito"/>
              </a:rPr>
              <a:t>Original Data				</a:t>
            </a:r>
            <a:r>
              <a:rPr lang="en-GB" sz="1202">
                <a:latin typeface="Nunito"/>
                <a:ea typeface="Nunito"/>
                <a:cs typeface="Nunito"/>
                <a:sym typeface="Nunito"/>
              </a:rPr>
              <a:t>Data with separator added			Transformed data</a:t>
            </a:r>
            <a:endParaRPr sz="1202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53" name="Google Shape;2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615825"/>
            <a:ext cx="1724025" cy="16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8675" y="615825"/>
            <a:ext cx="1724025" cy="16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8200" y="615825"/>
            <a:ext cx="1724025" cy="16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15000" y="2979625"/>
            <a:ext cx="5127376" cy="802325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>
                <a:alpha val="50000"/>
              </a:srgbClr>
            </a:outerShdw>
          </a:effectLst>
        </p:spPr>
      </p:pic>
      <p:sp>
        <p:nvSpPr>
          <p:cNvPr id="257" name="Google Shape;257;p27"/>
          <p:cNvSpPr txBox="1"/>
          <p:nvPr/>
        </p:nvSpPr>
        <p:spPr>
          <a:xfrm>
            <a:off x="717838" y="2374442"/>
            <a:ext cx="7121700" cy="22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Emotion detection model is trained by taking text at X-axis and label at Y-axis.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On testing, the model achieved 56% accuracy.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A text input given to this model gives the emotion of the sentence as output.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Contd.</a:t>
            </a:r>
            <a:endParaRPr/>
          </a:p>
        </p:txBody>
      </p:sp>
      <p:sp>
        <p:nvSpPr>
          <p:cNvPr id="263" name="Google Shape;263;p28"/>
          <p:cNvSpPr txBox="1"/>
          <p:nvPr>
            <p:ph idx="1" type="body"/>
          </p:nvPr>
        </p:nvSpPr>
        <p:spPr>
          <a:xfrm>
            <a:off x="819150" y="1762125"/>
            <a:ext cx="7505700" cy="26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Chatbot model</a:t>
            </a:r>
            <a:endParaRPr b="1" sz="1500"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LSTM (Long short-term memory) model is used for training.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l">
              <a:spcBef>
                <a:spcPts val="1000"/>
              </a:spcBef>
              <a:spcAft>
                <a:spcPts val="0"/>
              </a:spcAft>
              <a:buSzPts val="1300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It is a deep learning model which have </a:t>
            </a:r>
            <a:r>
              <a:rPr lang="en-GB" sz="1300">
                <a:solidFill>
                  <a:srgbClr val="202122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feedback connections and can process entire sequences of data.</a:t>
            </a:r>
            <a:endParaRPr sz="1300">
              <a:solidFill>
                <a:srgbClr val="202122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300"/>
              <a:buFont typeface="Nunito"/>
              <a:buChar char="■"/>
            </a:pPr>
            <a:r>
              <a:rPr lang="en-GB" sz="1300">
                <a:solidFill>
                  <a:srgbClr val="202122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A common LSTM unit is composed of a cell, an input gate, an output gate and a forget gate. </a:t>
            </a:r>
            <a:endParaRPr sz="1300">
              <a:solidFill>
                <a:srgbClr val="202122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300"/>
              <a:buFont typeface="Nunito"/>
              <a:buChar char="■"/>
            </a:pPr>
            <a:r>
              <a:rPr lang="en-GB" sz="1300">
                <a:solidFill>
                  <a:srgbClr val="202122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The cell remembers values over arbitrary time intervals and the three gates regulate the flow of information into and out of the cell.</a:t>
            </a:r>
            <a:endParaRPr sz="1300">
              <a:solidFill>
                <a:srgbClr val="202122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1000"/>
              </a:spcAft>
              <a:buClr>
                <a:srgbClr val="202122"/>
              </a:buClr>
              <a:buSzPts val="1300"/>
              <a:buFont typeface="Nunito"/>
              <a:buChar char="○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The Chatbot model trains the chat sentences against the labels.</a:t>
            </a:r>
            <a:endParaRPr sz="1300">
              <a:solidFill>
                <a:srgbClr val="202122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Contd.	</a:t>
            </a:r>
            <a:endParaRPr/>
          </a:p>
        </p:txBody>
      </p:sp>
      <p:sp>
        <p:nvSpPr>
          <p:cNvPr id="269" name="Google Shape;269;p29"/>
          <p:cNvSpPr txBox="1"/>
          <p:nvPr>
            <p:ph idx="1" type="body"/>
          </p:nvPr>
        </p:nvSpPr>
        <p:spPr>
          <a:xfrm>
            <a:off x="819150" y="1072800"/>
            <a:ext cx="7505700" cy="38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The model achieved 99% accuracy.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When a text is given as input to the model, it locates a set of responses corresponding to the intend of input text.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The response with highest cosine similarity is printed as output(reply).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225" y="1552300"/>
            <a:ext cx="3832850" cy="1618950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>
                <a:alpha val="50000"/>
              </a:srgbClr>
            </a:outerShdw>
          </a:effectLst>
        </p:spPr>
      </p:pic>
      <p:pic>
        <p:nvPicPr>
          <p:cNvPr id="271" name="Google Shape;27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3475" y="1552312"/>
            <a:ext cx="2677275" cy="1618950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Emotion Percentage Calculation</a:t>
            </a:r>
            <a:endParaRPr/>
          </a:p>
        </p:txBody>
      </p:sp>
      <p:sp>
        <p:nvSpPr>
          <p:cNvPr id="277" name="Google Shape;277;p30"/>
          <p:cNvSpPr txBox="1"/>
          <p:nvPr>
            <p:ph idx="1" type="body"/>
          </p:nvPr>
        </p:nvSpPr>
        <p:spPr>
          <a:xfrm>
            <a:off x="819150" y="17621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</a:t>
            </a:r>
            <a:r>
              <a:rPr lang="en-GB"/>
              <a:t>he two models (Emotion Detection Model &amp; Chatbot Model)  are pipelined together in such a way that the users’ chat input is also fed into the emotion detection model.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result (emotion) of each sentence  is stored till the chat ends.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-GB"/>
              <a:t>The count of each emotion is used to calculate the percentage of each emotions in the entire chat.</a:t>
            </a:r>
            <a:endParaRPr/>
          </a:p>
        </p:txBody>
      </p:sp>
      <p:pic>
        <p:nvPicPr>
          <p:cNvPr id="278" name="Google Shape;2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1700" y="3087850"/>
            <a:ext cx="2027750" cy="1834425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>
                <a:alpha val="50000"/>
              </a:srgbClr>
            </a:outerShdw>
          </a:effectLst>
        </p:spPr>
      </p:pic>
      <p:pic>
        <p:nvPicPr>
          <p:cNvPr id="279" name="Google Shape;27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3700" y="3734663"/>
            <a:ext cx="2565656" cy="540800"/>
          </a:xfrm>
          <a:prstGeom prst="rect">
            <a:avLst/>
          </a:prstGeom>
          <a:noFill/>
          <a:ln>
            <a:noFill/>
          </a:ln>
          <a:effectLst>
            <a:outerShdw rotWithShape="0" algn="bl">
              <a:srgbClr val="000000"/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Interface</a:t>
            </a:r>
            <a:endParaRPr/>
          </a:p>
        </p:txBody>
      </p:sp>
      <p:sp>
        <p:nvSpPr>
          <p:cNvPr id="285" name="Google Shape;285;p31"/>
          <p:cNvSpPr txBox="1"/>
          <p:nvPr>
            <p:ph idx="1" type="body"/>
          </p:nvPr>
        </p:nvSpPr>
        <p:spPr>
          <a:xfrm>
            <a:off x="819150" y="1800200"/>
            <a:ext cx="3608700" cy="23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program works on simple command line interface.</a:t>
            </a:r>
            <a:endParaRPr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 giving the command ‘quit’ , the execution stops by printing the emotion percentages.</a:t>
            </a:r>
            <a:endParaRPr/>
          </a:p>
        </p:txBody>
      </p:sp>
      <p:grpSp>
        <p:nvGrpSpPr>
          <p:cNvPr id="286" name="Google Shape;286;p31"/>
          <p:cNvGrpSpPr/>
          <p:nvPr/>
        </p:nvGrpSpPr>
        <p:grpSpPr>
          <a:xfrm>
            <a:off x="4512928" y="1395716"/>
            <a:ext cx="4092405" cy="3129432"/>
            <a:chOff x="3553042" y="1657806"/>
            <a:chExt cx="3461100" cy="2671532"/>
          </a:xfrm>
        </p:grpSpPr>
        <p:sp>
          <p:nvSpPr>
            <p:cNvPr id="287" name="Google Shape;287;p3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5" name="Google Shape;29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263" y="1460574"/>
            <a:ext cx="3017724" cy="222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32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301" name="Google Shape;301;p32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4" name="Google Shape;304;p32"/>
          <p:cNvPicPr preferRelativeResize="0"/>
          <p:nvPr/>
        </p:nvPicPr>
        <p:blipFill rotWithShape="1">
          <a:blip r:embed="rId3">
            <a:alphaModFix/>
          </a:blip>
          <a:srcRect b="21737" l="55042" r="26199" t="50090"/>
          <a:stretch/>
        </p:blipFill>
        <p:spPr>
          <a:xfrm>
            <a:off x="3409814" y="991384"/>
            <a:ext cx="2351700" cy="30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2"/>
          <p:cNvSpPr txBox="1"/>
          <p:nvPr/>
        </p:nvSpPr>
        <p:spPr>
          <a:xfrm>
            <a:off x="3522275" y="2235625"/>
            <a:ext cx="11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Thank You</a:t>
            </a:r>
            <a:endParaRPr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Method</a:t>
            </a:r>
            <a:endParaRPr/>
          </a:p>
        </p:txBody>
      </p:sp>
      <p:sp>
        <p:nvSpPr>
          <p:cNvPr id="197" name="Google Shape;197;p18"/>
          <p:cNvSpPr txBox="1"/>
          <p:nvPr>
            <p:ph idx="1" type="body"/>
          </p:nvPr>
        </p:nvSpPr>
        <p:spPr>
          <a:xfrm>
            <a:off x="819150" y="1800200"/>
            <a:ext cx="75057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The proposed machine is a chatbot which takes users’ chat as input and predicts the percentage of various emotions 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Emotion percentages of emotions  such as Joy, Shame, Anger, Disgust, Sadness, Guilt, and Fear are calculated.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The chatbot is trained to handle simple conversations and meanwhile passing the users’ chat to emotion detection model which classify the users’ chat into the emotions.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Based on this classification, the percentage of each emotion is calculated by taking the total number of conversations into account.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"/>
          <p:cNvSpPr txBox="1"/>
          <p:nvPr>
            <p:ph idx="1" type="body"/>
          </p:nvPr>
        </p:nvSpPr>
        <p:spPr>
          <a:xfrm>
            <a:off x="884113" y="3984675"/>
            <a:ext cx="7375800" cy="3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305">
                <a:latin typeface="Nunito"/>
                <a:ea typeface="Nunito"/>
                <a:cs typeface="Nunito"/>
                <a:sym typeface="Nunito"/>
              </a:rPr>
              <a:t>Proposed model</a:t>
            </a:r>
            <a:endParaRPr sz="1305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03" name="Google Shape;2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8213" y="1258838"/>
            <a:ext cx="2927575" cy="262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"/>
          <p:cNvSpPr txBox="1"/>
          <p:nvPr>
            <p:ph type="title"/>
          </p:nvPr>
        </p:nvSpPr>
        <p:spPr>
          <a:xfrm>
            <a:off x="1416200" y="2232200"/>
            <a:ext cx="2012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Modules</a:t>
            </a:r>
            <a:endParaRPr/>
          </a:p>
        </p:txBody>
      </p:sp>
      <p:sp>
        <p:nvSpPr>
          <p:cNvPr id="209" name="Google Shape;209;p20"/>
          <p:cNvSpPr txBox="1"/>
          <p:nvPr>
            <p:ph idx="1" type="body"/>
          </p:nvPr>
        </p:nvSpPr>
        <p:spPr>
          <a:xfrm>
            <a:off x="4407725" y="2047450"/>
            <a:ext cx="39315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Dataset Description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Pre-Processing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Training and Testing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Emotion Percentage Calculation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 Description</a:t>
            </a:r>
            <a:endParaRPr/>
          </a:p>
        </p:txBody>
      </p:sp>
      <p:sp>
        <p:nvSpPr>
          <p:cNvPr id="215" name="Google Shape;215;p21"/>
          <p:cNvSpPr txBox="1"/>
          <p:nvPr>
            <p:ph idx="1" type="body"/>
          </p:nvPr>
        </p:nvSpPr>
        <p:spPr>
          <a:xfrm>
            <a:off x="819150" y="1718500"/>
            <a:ext cx="4224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b="1" lang="en-GB" sz="1500">
                <a:latin typeface="Nunito"/>
                <a:ea typeface="Nunito"/>
                <a:cs typeface="Nunito"/>
                <a:sym typeface="Nunito"/>
              </a:rPr>
              <a:t>Emotion Detection Model:</a:t>
            </a:r>
            <a:endParaRPr b="1" sz="15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b="1" lang="en-GB" sz="1300">
                <a:latin typeface="Nunito"/>
                <a:ea typeface="Nunito"/>
                <a:cs typeface="Nunito"/>
                <a:sym typeface="Nunito"/>
              </a:rPr>
              <a:t>ISEAR Dataset: 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just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International Survey on Emotion Antecedents and Reactions (ISEAR) dataset  consists of 7652 phrases and 1542 emotional words.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just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It</a:t>
            </a: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is</a:t>
            </a: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categorized into several categories of emotions such as Joy, Shame, Anger, Disgust, Sadness, Guilt, and Fear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216" name="Google Shape;2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5025" y="1718500"/>
            <a:ext cx="3471275" cy="2843874"/>
          </a:xfrm>
          <a:prstGeom prst="rect">
            <a:avLst/>
          </a:prstGeom>
          <a:noFill/>
          <a:ln>
            <a:noFill/>
          </a:ln>
          <a:effectLst>
            <a:outerShdw blurRad="14288" rotWithShape="0" algn="bl">
              <a:srgbClr val="000000">
                <a:alpha val="62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/>
          <p:nvPr/>
        </p:nvSpPr>
        <p:spPr>
          <a:xfrm>
            <a:off x="832625" y="1706900"/>
            <a:ext cx="4347900" cy="31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●"/>
            </a:pPr>
            <a:r>
              <a:rPr b="1" lang="en-GB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Chatbot Model:</a:t>
            </a:r>
            <a:endParaRPr b="1"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○"/>
            </a:pPr>
            <a:r>
              <a:rPr b="1" lang="en-GB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Collection of YAML files:</a:t>
            </a:r>
            <a:endParaRPr b="1"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■"/>
            </a:pPr>
            <a:r>
              <a:rPr lang="en-GB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YAML ("YAML Ain't Markup Language") is a human-readable data-serialization language commonly used for configuration files and in applications where data is being stored or transmitted.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■"/>
            </a:pPr>
            <a:r>
              <a:rPr lang="en-GB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Each of YAML files handling various contexts in the conversation is combined together to use here.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2" name="Google Shape;222;p22"/>
          <p:cNvSpPr txBox="1"/>
          <p:nvPr/>
        </p:nvSpPr>
        <p:spPr>
          <a:xfrm>
            <a:off x="832625" y="845275"/>
            <a:ext cx="7163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Dataset Description</a:t>
            </a:r>
            <a:endParaRPr/>
          </a:p>
        </p:txBody>
      </p:sp>
      <p:pic>
        <p:nvPicPr>
          <p:cNvPr id="223" name="Google Shape;223;p22"/>
          <p:cNvPicPr preferRelativeResize="0"/>
          <p:nvPr/>
        </p:nvPicPr>
        <p:blipFill rotWithShape="1">
          <a:blip r:embed="rId3">
            <a:alphaModFix/>
          </a:blip>
          <a:srcRect b="0" l="0" r="0" t="1700"/>
          <a:stretch/>
        </p:blipFill>
        <p:spPr>
          <a:xfrm>
            <a:off x="5390800" y="1835875"/>
            <a:ext cx="3214675" cy="2848250"/>
          </a:xfrm>
          <a:prstGeom prst="rect">
            <a:avLst/>
          </a:prstGeom>
          <a:noFill/>
          <a:ln>
            <a:noFill/>
          </a:ln>
          <a:effectLst>
            <a:outerShdw blurRad="28575" rotWithShape="0" algn="bl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Pre-Processing</a:t>
            </a:r>
            <a:endParaRPr/>
          </a:p>
        </p:txBody>
      </p:sp>
      <p:sp>
        <p:nvSpPr>
          <p:cNvPr id="229" name="Google Shape;229;p23"/>
          <p:cNvSpPr txBox="1"/>
          <p:nvPr>
            <p:ph idx="1" type="body"/>
          </p:nvPr>
        </p:nvSpPr>
        <p:spPr>
          <a:xfrm>
            <a:off x="819150" y="1713650"/>
            <a:ext cx="7505700" cy="29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b="1" lang="en-GB" sz="1500">
                <a:latin typeface="Nunito"/>
                <a:ea typeface="Nunito"/>
                <a:cs typeface="Nunito"/>
                <a:sym typeface="Nunito"/>
              </a:rPr>
              <a:t>ISEAR (For Emotion detection model)</a:t>
            </a:r>
            <a:endParaRPr b="1" sz="15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2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b="1" lang="en-GB" sz="1300">
                <a:latin typeface="Nunito"/>
                <a:ea typeface="Nunito"/>
                <a:cs typeface="Nunito"/>
                <a:sym typeface="Nunito"/>
              </a:rPr>
              <a:t> Data cleansing: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just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This process involves removing unwanted characters, converting entire text into lowercase, spelling correction, rare word removal and the removal of stopwords using NLTK.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just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b="1" lang="en-GB" sz="1300">
                <a:latin typeface="Nunito"/>
                <a:ea typeface="Nunito"/>
                <a:cs typeface="Nunito"/>
                <a:sym typeface="Nunito"/>
              </a:rPr>
              <a:t> Label Encoding: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just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 The emotion label corresponding to each sentence of the dataset is encoded into integer values.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Contd.</a:t>
            </a:r>
            <a:endParaRPr/>
          </a:p>
        </p:txBody>
      </p:sp>
      <p:sp>
        <p:nvSpPr>
          <p:cNvPr id="235" name="Google Shape;235;p24"/>
          <p:cNvSpPr txBox="1"/>
          <p:nvPr>
            <p:ph idx="1" type="body"/>
          </p:nvPr>
        </p:nvSpPr>
        <p:spPr>
          <a:xfrm>
            <a:off x="819150" y="1496075"/>
            <a:ext cx="7505700" cy="26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04958" lvl="1" marL="914400" rtl="0" algn="just"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○"/>
            </a:pPr>
            <a:r>
              <a:rPr b="1" lang="en-GB" sz="1300">
                <a:latin typeface="Nunito"/>
                <a:ea typeface="Nunito"/>
                <a:cs typeface="Nunito"/>
                <a:sym typeface="Nunito"/>
              </a:rPr>
              <a:t>Splitting the dataset: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04958" lvl="2" marL="1371600" rtl="0" algn="just"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 The dataset is split into two for training and testing in a 9:1 ratio.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04958" lvl="1" marL="914400" rtl="0" algn="just"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○"/>
            </a:pPr>
            <a:r>
              <a:rPr b="1" lang="en-GB" sz="1300">
                <a:latin typeface="Nunito"/>
                <a:ea typeface="Nunito"/>
                <a:cs typeface="Nunito"/>
                <a:sym typeface="Nunito"/>
              </a:rPr>
              <a:t>Lemmatization: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04958" lvl="2" marL="1371600" rtl="0" algn="just"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 This process groups together the inflected forms of a word so they can be analysed as a single item. Word.lemmatize() function in the TextBlob package is used.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04958" lvl="1" marL="914400" rtl="0" algn="just"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○"/>
            </a:pPr>
            <a:r>
              <a:rPr b="1" lang="en-GB" sz="1300">
                <a:latin typeface="Nunito"/>
                <a:ea typeface="Nunito"/>
                <a:cs typeface="Nunito"/>
                <a:sym typeface="Nunito"/>
              </a:rPr>
              <a:t>Forming Word Vector: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04958" lvl="2" marL="1371600" rtl="0" algn="just">
              <a:spcBef>
                <a:spcPts val="1000"/>
              </a:spcBef>
              <a:spcAft>
                <a:spcPts val="1000"/>
              </a:spcAft>
              <a:buSzPct val="1000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 Scikit-learn 's CountVectorizer is used for obtaining vector representation for words.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Contd.</a:t>
            </a:r>
            <a:endParaRPr/>
          </a:p>
        </p:txBody>
      </p:sp>
      <p:sp>
        <p:nvSpPr>
          <p:cNvPr id="241" name="Google Shape;241;p25"/>
          <p:cNvSpPr txBox="1"/>
          <p:nvPr>
            <p:ph idx="1" type="body"/>
          </p:nvPr>
        </p:nvSpPr>
        <p:spPr>
          <a:xfrm>
            <a:off x="819150" y="17621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b="1" lang="en-GB" sz="1500">
                <a:latin typeface="Nunito"/>
                <a:ea typeface="Nunito"/>
                <a:cs typeface="Nunito"/>
                <a:sym typeface="Nunito"/>
              </a:rPr>
              <a:t>YAML Chat Dataset(For Chatbot Model)</a:t>
            </a:r>
            <a:endParaRPr b="1" sz="15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b="1" lang="en-GB" sz="1300">
                <a:latin typeface="Nunito"/>
                <a:ea typeface="Nunito"/>
                <a:cs typeface="Nunito"/>
                <a:sym typeface="Nunito"/>
              </a:rPr>
              <a:t>Classification: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Data is classified into lists of possible inputs and responses.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b="1" lang="en-GB" sz="1300">
                <a:latin typeface="Nunito"/>
                <a:ea typeface="Nunito"/>
                <a:cs typeface="Nunito"/>
                <a:sym typeface="Nunito"/>
              </a:rPr>
              <a:t>Label Encoding: 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The intent corresponding to each conversation text is encoded into integer value.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Nunito"/>
              <a:buChar char="○"/>
            </a:pPr>
            <a:r>
              <a:rPr b="1" lang="en-GB" sz="1300">
                <a:latin typeface="Nunito"/>
                <a:ea typeface="Nunito"/>
                <a:cs typeface="Nunito"/>
                <a:sym typeface="Nunito"/>
              </a:rPr>
              <a:t>Tokenization: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11150" lvl="2" marL="1371600" rtl="0" algn="l">
              <a:spcBef>
                <a:spcPts val="1000"/>
              </a:spcBef>
              <a:spcAft>
                <a:spcPts val="1000"/>
              </a:spcAft>
              <a:buSzPts val="1300"/>
              <a:buFont typeface="Nunito"/>
              <a:buChar char="■"/>
            </a:pPr>
            <a:r>
              <a:rPr lang="en-GB" sz="1300">
                <a:latin typeface="Nunito"/>
                <a:ea typeface="Nunito"/>
                <a:cs typeface="Nunito"/>
                <a:sym typeface="Nunito"/>
              </a:rPr>
              <a:t>Text sentences are converted into tokens.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